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13"/>
          </p:nvPr>
        </p:nvSpPr>
        <p:spPr>
          <a:xfrm>
            <a:off x="-63500" y="-139700"/>
            <a:ext cx="13144500" cy="142809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13"/>
          </p:nvPr>
        </p:nvSpPr>
        <p:spPr>
          <a:xfrm>
            <a:off x="-25400" y="-1130300"/>
            <a:ext cx="13045441" cy="141733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/>
          <p:nvPr>
            <p:ph type="pic" idx="13"/>
          </p:nvPr>
        </p:nvSpPr>
        <p:spPr>
          <a:xfrm>
            <a:off x="4191000" y="-12700"/>
            <a:ext cx="9779000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/>
          <p:nvPr>
            <p:ph type="pic" idx="13"/>
          </p:nvPr>
        </p:nvSpPr>
        <p:spPr>
          <a:xfrm>
            <a:off x="-203200" y="-12700"/>
            <a:ext cx="900080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13"/>
          </p:nvPr>
        </p:nvSpPr>
        <p:spPr>
          <a:xfrm>
            <a:off x="571500" y="508000"/>
            <a:ext cx="7454900" cy="809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quarter" idx="14"/>
          </p:nvPr>
        </p:nvSpPr>
        <p:spPr>
          <a:xfrm>
            <a:off x="7944067" y="424462"/>
            <a:ext cx="5275146" cy="45593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quarter" idx="15"/>
          </p:nvPr>
        </p:nvSpPr>
        <p:spPr>
          <a:xfrm>
            <a:off x="8102600" y="4267200"/>
            <a:ext cx="4470400" cy="447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3429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10287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7145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2057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24003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2743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29" name="Rectangle"/>
          <p:cNvSpPr/>
          <p:nvPr>
            <p:ph type="body" idx="14"/>
          </p:nvPr>
        </p:nvSpPr>
        <p:spPr>
          <a:xfrm>
            <a:off x="0" y="5422900"/>
            <a:ext cx="13004800" cy="416480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Line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Olympic data AnaLYSIS…"/>
          <p:cNvSpPr txBox="1"/>
          <p:nvPr>
            <p:ph type="title"/>
          </p:nvPr>
        </p:nvSpPr>
        <p:spPr>
          <a:xfrm>
            <a:off x="571500" y="5562599"/>
            <a:ext cx="11861800" cy="2209801"/>
          </a:xfrm>
          <a:prstGeom prst="rect">
            <a:avLst/>
          </a:prstGeom>
        </p:spPr>
        <p:txBody>
          <a:bodyPr/>
          <a:lstStyle/>
          <a:p>
            <a:pPr defTabSz="397256">
              <a:defRPr sz="8228"/>
            </a:pPr>
            <a:r>
              <a:t>Olympic data AnaLYSIS</a:t>
            </a:r>
          </a:p>
          <a:p>
            <a:pPr defTabSz="397256">
              <a:defRPr sz="8228"/>
            </a:pPr>
            <a:r>
              <a:t>(1896-2012)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7" name="India in Olympics (1896-201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India in Olympics (1896-2012)</a:t>
            </a:r>
          </a:p>
        </p:txBody>
      </p:sp>
      <p:pic>
        <p:nvPicPr>
          <p:cNvPr id="168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6724" y="340692"/>
            <a:ext cx="2126217" cy="1179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113639-sjqoqneymv-1550807500.jpeg" descr="113639-sjqoqneymv-155080750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104" y="2223601"/>
            <a:ext cx="12692592" cy="6663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" name="India in Olympics (1896-201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India in Olympics (1896-2012)</a:t>
            </a:r>
          </a:p>
        </p:txBody>
      </p:sp>
      <p:sp>
        <p:nvSpPr>
          <p:cNvPr id="173" name="India’s Position(Ranking) -6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India’s Position(Ranking) -60</a:t>
            </a:r>
          </a:p>
          <a:p>
            <a:pPr/>
            <a:r>
              <a:t>India’s have won 184 medals.</a:t>
            </a:r>
          </a:p>
          <a:p>
            <a:pPr/>
            <a:r>
              <a:t>India’s Medal Tally</a:t>
            </a:r>
          </a:p>
        </p:txBody>
      </p:sp>
      <p:pic>
        <p:nvPicPr>
          <p:cNvPr id="174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8413" y="125710"/>
            <a:ext cx="2543342" cy="1411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19-11-10 at 1.47.53 PM.png" descr="Screenshot 2019-11-10 at 1.47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698" y="4406087"/>
            <a:ext cx="3761185" cy="4426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" name="India in Olympics (1896-201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India in Olympics (1896-2012)</a:t>
            </a:r>
          </a:p>
        </p:txBody>
      </p:sp>
      <p:pic>
        <p:nvPicPr>
          <p:cNvPr id="179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0730" y="459680"/>
            <a:ext cx="1894094" cy="1050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discipline_events.png" descr="discipline_even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8173" y="3297634"/>
            <a:ext cx="6867205" cy="6298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" name="India in Olympics (1896-201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India in Olympics (1896-2012)</a:t>
            </a:r>
          </a:p>
        </p:txBody>
      </p:sp>
      <p:pic>
        <p:nvPicPr>
          <p:cNvPr id="184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5039" y="134044"/>
            <a:ext cx="2482986" cy="1377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DisciplineEvent.png" descr="DisciplineEvent.png"/>
          <p:cNvPicPr>
            <a:picLocks noChangeAspect="1"/>
          </p:cNvPicPr>
          <p:nvPr/>
        </p:nvPicPr>
        <p:blipFill>
          <a:blip r:embed="rId3">
            <a:extLst/>
          </a:blip>
          <a:srcRect l="0" t="12469" r="0" b="0"/>
          <a:stretch>
            <a:fillRect/>
          </a:stretch>
        </p:blipFill>
        <p:spPr>
          <a:xfrm>
            <a:off x="3716783" y="2882876"/>
            <a:ext cx="4572001" cy="400189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Pie chart showing the participation ratio on basis of gender"/>
          <p:cNvSpPr txBox="1"/>
          <p:nvPr/>
        </p:nvSpPr>
        <p:spPr>
          <a:xfrm>
            <a:off x="2128167" y="7886700"/>
            <a:ext cx="849621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Pie chart showing the participation ratio on basis of gender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9" name="India in Olympics (1896-201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India in Olympics (1896-2012)</a:t>
            </a:r>
          </a:p>
        </p:txBody>
      </p:sp>
      <p:pic>
        <p:nvPicPr>
          <p:cNvPr id="190" name="17694257.jpg" descr="17694257.jpg"/>
          <p:cNvPicPr>
            <a:picLocks noChangeAspect="1"/>
          </p:cNvPicPr>
          <p:nvPr/>
        </p:nvPicPr>
        <p:blipFill>
          <a:blip r:embed="rId2">
            <a:extLst/>
          </a:blip>
          <a:srcRect l="6493" t="0" r="13547" b="0"/>
          <a:stretch>
            <a:fillRect/>
          </a:stretch>
        </p:blipFill>
        <p:spPr>
          <a:xfrm>
            <a:off x="8089900" y="1968500"/>
            <a:ext cx="4305301" cy="359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aina.jpeg" descr="saina.jpe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4638"/>
          <a:stretch>
            <a:fillRect/>
          </a:stretch>
        </p:blipFill>
        <p:spPr>
          <a:xfrm>
            <a:off x="8089900" y="5929359"/>
            <a:ext cx="4305301" cy="3594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he Highest Decorated Female Athlete…"/>
          <p:cNvSpPr txBox="1"/>
          <p:nvPr/>
        </p:nvSpPr>
        <p:spPr>
          <a:xfrm>
            <a:off x="558800" y="6819900"/>
            <a:ext cx="6850063" cy="13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73201">
              <a:spcBef>
                <a:spcPts val="1100"/>
              </a:spcBef>
              <a:defRPr spc="22" sz="2268"/>
            </a:pPr>
            <a:r>
              <a:t>The Highest Decorated Female Athlete</a:t>
            </a:r>
          </a:p>
          <a:p>
            <a:pPr defTabSz="473201">
              <a:spcBef>
                <a:spcPts val="1100"/>
              </a:spcBef>
              <a:defRPr spc="22" sz="2268"/>
            </a:pPr>
            <a:r>
              <a:t>Saina Nehwal(Badminton)</a:t>
            </a:r>
          </a:p>
        </p:txBody>
      </p:sp>
      <p:sp>
        <p:nvSpPr>
          <p:cNvPr id="193" name="The Highest Decorated Male Athlete…"/>
          <p:cNvSpPr txBox="1"/>
          <p:nvPr/>
        </p:nvSpPr>
        <p:spPr>
          <a:xfrm>
            <a:off x="558800" y="2844800"/>
            <a:ext cx="6850063" cy="13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73201">
              <a:spcBef>
                <a:spcPts val="1100"/>
              </a:spcBef>
              <a:defRPr spc="22" sz="2268"/>
            </a:pPr>
            <a:r>
              <a:t>The Highest Decorated Male Athlete</a:t>
            </a:r>
          </a:p>
          <a:p>
            <a:pPr defTabSz="473201">
              <a:spcBef>
                <a:spcPts val="1100"/>
              </a:spcBef>
              <a:defRPr spc="22" sz="2268"/>
            </a:pPr>
            <a:r>
              <a:t>-Leslie Walter Claudius(Hockey)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" name="India in Olympics (1896-201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India in Olympics (1896-2012)</a:t>
            </a:r>
          </a:p>
        </p:txBody>
      </p:sp>
      <p:pic>
        <p:nvPicPr>
          <p:cNvPr id="197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5136" y="304155"/>
            <a:ext cx="2126485" cy="1179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timeSeriesMedals.png" descr="timeSeriesMeda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466" y="2382787"/>
            <a:ext cx="11379201" cy="643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hank You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</a:t>
            </a:r>
          </a:p>
        </p:txBody>
      </p:sp>
      <p:sp>
        <p:nvSpPr>
          <p:cNvPr id="201" name="-Para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-Paras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1554077890.jpg" descr="1554077890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70778" y="100420"/>
            <a:ext cx="7605846" cy="4436744"/>
          </a:xfrm>
          <a:prstGeom prst="rect">
            <a:avLst/>
          </a:prstGeom>
        </p:spPr>
      </p:pic>
      <p:pic>
        <p:nvPicPr>
          <p:cNvPr id="134" name="Screenshot 2019-11-10 at 2.58.47 PM.png" descr="Screenshot 2019-11-10 at 2.58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0600" y="5832028"/>
            <a:ext cx="8483600" cy="217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How our data looks:-"/>
          <p:cNvSpPr txBox="1"/>
          <p:nvPr/>
        </p:nvSpPr>
        <p:spPr>
          <a:xfrm>
            <a:off x="2401175" y="5067300"/>
            <a:ext cx="312676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 our data looks:-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" name="coUntries who hosted olympic past 100 ye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coUntries who hosted olympic past 100 years</a:t>
            </a:r>
          </a:p>
        </p:txBody>
      </p:sp>
      <p:pic>
        <p:nvPicPr>
          <p:cNvPr id="139" name="Screenshot 2019-11-10 at 1.06.59 PM.png" descr="Screenshot 2019-11-10 at 1.06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7490" y="2577148"/>
            <a:ext cx="7298582" cy="7118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Top 5 decorated count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Top 5 decorated countries</a:t>
            </a:r>
          </a:p>
        </p:txBody>
      </p:sp>
      <p:pic>
        <p:nvPicPr>
          <p:cNvPr id="143" name="medalsPerCountry.png" descr="medalsPerCount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9148" y="3448298"/>
            <a:ext cx="5486401" cy="548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" name="Total Medals By Country ACROSS THE WORLD (Olympic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Total Medals By Country ACROSS THE WORLD (Olympics)</a:t>
            </a:r>
          </a:p>
        </p:txBody>
      </p:sp>
      <p:pic>
        <p:nvPicPr>
          <p:cNvPr id="147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529" y="2019300"/>
            <a:ext cx="11214675" cy="7209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" name="Pie chart showing the participation ratio on basis of gen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spcBef>
                <a:spcPts val="1900"/>
              </a:spcBef>
              <a:defRPr sz="4420"/>
            </a:lvl1pPr>
          </a:lstStyle>
          <a:p>
            <a:pPr/>
            <a:r>
              <a:t>Pie chart showing the participation ratio on basis of gender</a:t>
            </a:r>
          </a:p>
        </p:txBody>
      </p:sp>
      <p:pic>
        <p:nvPicPr>
          <p:cNvPr id="151" name="countryRatio.png" descr="countryRatio.png"/>
          <p:cNvPicPr>
            <a:picLocks noChangeAspect="1"/>
          </p:cNvPicPr>
          <p:nvPr/>
        </p:nvPicPr>
        <p:blipFill>
          <a:blip r:embed="rId2">
            <a:extLst/>
          </a:blip>
          <a:srcRect l="0" t="11133" r="0" b="0"/>
          <a:stretch>
            <a:fillRect/>
          </a:stretch>
        </p:blipFill>
        <p:spPr>
          <a:xfrm>
            <a:off x="3165350" y="2623616"/>
            <a:ext cx="6446144" cy="57284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4" name="Medals Distribution Of Top 10 Count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Medals Distribution Of Top 10 Countries</a:t>
            </a:r>
          </a:p>
        </p:txBody>
      </p:sp>
      <p:pic>
        <p:nvPicPr>
          <p:cNvPr id="155" name="Screenshot 2019-11-10 at 1.22.26 PM.png" descr="Screenshot 2019-11-10 at 1.22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5709" y="2179028"/>
            <a:ext cx="7944198" cy="6658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" name="Best male Athletes &amp; Best Female Athle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Best male Athletes &amp; Best Female Athletes</a:t>
            </a:r>
          </a:p>
        </p:txBody>
      </p:sp>
      <p:pic>
        <p:nvPicPr>
          <p:cNvPr id="159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150" y="1865907"/>
            <a:ext cx="10361076" cy="7462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110316MichaelPhelpsRoadtoRiothumbnail.jpg" descr="110316MichaelPhelpsRoadtoRiothumbnail.jp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16097" t="0" r="16097" b="0"/>
          <a:stretch>
            <a:fillRect/>
          </a:stretch>
        </p:blipFill>
        <p:spPr>
          <a:xfrm>
            <a:off x="8128000" y="571500"/>
            <a:ext cx="4305300" cy="3594100"/>
          </a:xfrm>
          <a:prstGeom prst="rect">
            <a:avLst/>
          </a:prstGeom>
        </p:spPr>
      </p:pic>
      <p:pic>
        <p:nvPicPr>
          <p:cNvPr id="162" name="Larisa_Latynina_2010.jpg" descr="Larisa_Latynina_2010.jpg"/>
          <p:cNvPicPr>
            <a:picLocks noChangeAspect="1"/>
          </p:cNvPicPr>
          <p:nvPr>
            <p:ph type="pic" idx="15"/>
          </p:nvPr>
        </p:nvPicPr>
        <p:blipFill>
          <a:blip r:embed="rId3">
            <a:extLst/>
          </a:blip>
          <a:srcRect l="0" t="0" r="0" b="42924"/>
          <a:stretch>
            <a:fillRect/>
          </a:stretch>
        </p:blipFill>
        <p:spPr>
          <a:xfrm>
            <a:off x="8128000" y="5537200"/>
            <a:ext cx="4305300" cy="3594100"/>
          </a:xfrm>
          <a:prstGeom prst="rect">
            <a:avLst/>
          </a:prstGeom>
        </p:spPr>
      </p:pic>
      <p:sp>
        <p:nvSpPr>
          <p:cNvPr id="163" name="The Highest Decorated Male Athlete…"/>
          <p:cNvSpPr txBox="1"/>
          <p:nvPr>
            <p:ph type="body" sz="quarter" idx="1"/>
          </p:nvPr>
        </p:nvSpPr>
        <p:spPr>
          <a:xfrm>
            <a:off x="609600" y="1320799"/>
            <a:ext cx="6850063" cy="1333501"/>
          </a:xfrm>
          <a:prstGeom prst="rect">
            <a:avLst/>
          </a:prstGeom>
        </p:spPr>
        <p:txBody>
          <a:bodyPr/>
          <a:lstStyle/>
          <a:p>
            <a:pPr defTabSz="473201">
              <a:spcBef>
                <a:spcPts val="1100"/>
              </a:spcBef>
              <a:defRPr spc="22" sz="2268"/>
            </a:pPr>
            <a:r>
              <a:t>The Highest Decorated Male Athlete</a:t>
            </a:r>
          </a:p>
          <a:p>
            <a:pPr defTabSz="473201">
              <a:spcBef>
                <a:spcPts val="1100"/>
              </a:spcBef>
              <a:defRPr spc="22" sz="2268"/>
            </a:pPr>
            <a:r>
              <a:t>Michael Phelps(Swimming)</a:t>
            </a:r>
          </a:p>
        </p:txBody>
      </p:sp>
      <p:sp>
        <p:nvSpPr>
          <p:cNvPr id="164" name="The Highest Decorated Female Athlete…"/>
          <p:cNvSpPr txBox="1"/>
          <p:nvPr/>
        </p:nvSpPr>
        <p:spPr>
          <a:xfrm>
            <a:off x="609600" y="6299200"/>
            <a:ext cx="6850063" cy="13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73201">
              <a:spcBef>
                <a:spcPts val="1100"/>
              </a:spcBef>
              <a:defRPr spc="22" sz="2268"/>
            </a:pPr>
            <a:r>
              <a:t>The Highest Decorated Female Athlete</a:t>
            </a:r>
          </a:p>
          <a:p>
            <a:pPr defTabSz="473201">
              <a:spcBef>
                <a:spcPts val="1100"/>
              </a:spcBef>
              <a:defRPr spc="22" sz="2268"/>
            </a:pPr>
            <a:r>
              <a:t>Larisa Latynina(Gymnast)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